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7" r:id="rId4"/>
    <p:sldId id="282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83" r:id="rId19"/>
    <p:sldId id="284" r:id="rId20"/>
    <p:sldId id="285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Approaching Senior Scholars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Many PhD students hesitate to speak with senior academics.</a:t>
            </a:r>
          </a:p>
          <a:p>
            <a:pPr marL="0" indent="0">
              <a:buNone/>
            </a:pPr>
            <a:r>
              <a:rPr lang="en-US" dirty="0"/>
              <a:t>However, most experienced scholars are open to conversation.</a:t>
            </a:r>
          </a:p>
          <a:p>
            <a:pPr marL="0" indent="0">
              <a:buNone/>
            </a:pPr>
            <a:r>
              <a:rPr lang="en-US" dirty="0"/>
              <a:t>Good practices include:</a:t>
            </a:r>
          </a:p>
          <a:p>
            <a:r>
              <a:rPr lang="en-US" dirty="0"/>
              <a:t>asking specific questions about their research</a:t>
            </a:r>
          </a:p>
          <a:p>
            <a:r>
              <a:rPr lang="en-US" dirty="0"/>
              <a:t>mentioning relevant aspects of your work</a:t>
            </a:r>
          </a:p>
          <a:p>
            <a:r>
              <a:rPr lang="en-US" dirty="0"/>
              <a:t>requesting advice rather than promotion</a:t>
            </a:r>
          </a:p>
          <a:p>
            <a:pPr marL="0" indent="0">
              <a:buNone/>
            </a:pPr>
            <a:r>
              <a:rPr lang="en-US" dirty="0"/>
              <a:t>Example approach:</a:t>
            </a:r>
          </a:p>
          <a:p>
            <a:r>
              <a:rPr lang="en-US" dirty="0"/>
              <a:t>“I enjoyed your presentation on digital governance. My research examines similar dynamics in Central Asia. I would appreciate your thoughts on…”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Online Academic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82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Digital platforms have become important tools for professional visibility.</a:t>
            </a:r>
          </a:p>
          <a:p>
            <a:pPr marL="0" indent="0">
              <a:buNone/>
            </a:pPr>
            <a:r>
              <a:rPr lang="en-US" dirty="0"/>
              <a:t>Common platforms include:</a:t>
            </a:r>
          </a:p>
          <a:p>
            <a:r>
              <a:rPr lang="en-US" dirty="0"/>
              <a:t>academic profile systems</a:t>
            </a:r>
          </a:p>
          <a:p>
            <a:r>
              <a:rPr lang="en-US" dirty="0"/>
              <a:t>professional networking platforms</a:t>
            </a:r>
          </a:p>
          <a:p>
            <a:r>
              <a:rPr lang="en-US" dirty="0"/>
              <a:t>academic discussion communities</a:t>
            </a:r>
          </a:p>
          <a:p>
            <a:pPr marL="0" indent="0">
              <a:buNone/>
            </a:pPr>
            <a:r>
              <a:rPr lang="en-US" dirty="0"/>
              <a:t>Online networking allows scholars to:</a:t>
            </a:r>
          </a:p>
          <a:p>
            <a:r>
              <a:rPr lang="en-US" dirty="0"/>
              <a:t>share publications</a:t>
            </a:r>
          </a:p>
          <a:p>
            <a:r>
              <a:rPr lang="en-US" dirty="0"/>
              <a:t>follow research debates</a:t>
            </a:r>
          </a:p>
          <a:p>
            <a:r>
              <a:rPr lang="en-US" dirty="0"/>
              <a:t>connect with international scholars</a:t>
            </a:r>
          </a:p>
          <a:p>
            <a:r>
              <a:rPr lang="en-US" dirty="0"/>
              <a:t>discover collaboration opportunities</a:t>
            </a:r>
          </a:p>
          <a:p>
            <a:pPr marL="0" indent="0">
              <a:buNone/>
            </a:pPr>
            <a:r>
              <a:rPr lang="en-US" dirty="0"/>
              <a:t>However, online networking should complement rather than replace </a:t>
            </a:r>
            <a:r>
              <a:rPr lang="en-US" b="1" dirty="0"/>
              <a:t>face-to-face interaction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461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Building a Professional Online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432"/>
            <a:ext cx="8229600" cy="5160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effective academic online presence should include:</a:t>
            </a:r>
          </a:p>
          <a:p>
            <a:r>
              <a:rPr lang="en-US" dirty="0"/>
              <a:t>research interests</a:t>
            </a:r>
          </a:p>
          <a:p>
            <a:r>
              <a:rPr lang="en-US" dirty="0"/>
              <a:t>publications</a:t>
            </a:r>
          </a:p>
          <a:p>
            <a:r>
              <a:rPr lang="en-US" dirty="0"/>
              <a:t>working papers</a:t>
            </a:r>
          </a:p>
          <a:p>
            <a:r>
              <a:rPr lang="en-US" dirty="0"/>
              <a:t>conference presentations</a:t>
            </a:r>
          </a:p>
          <a:p>
            <a:r>
              <a:rPr lang="en-US" dirty="0"/>
              <a:t>contact information</a:t>
            </a:r>
          </a:p>
          <a:p>
            <a:pPr marL="0" indent="0">
              <a:buNone/>
            </a:pPr>
            <a:r>
              <a:rPr lang="en-US" dirty="0"/>
              <a:t>Maintaining an updated profile increases </a:t>
            </a:r>
            <a:r>
              <a:rPr lang="en-US" b="1" dirty="0"/>
              <a:t>research visibility and accessibility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30" y="274638"/>
            <a:ext cx="8736594" cy="1143000"/>
          </a:xfrm>
        </p:spPr>
        <p:txBody>
          <a:bodyPr>
            <a:normAutofit/>
          </a:bodyPr>
          <a:lstStyle/>
          <a:p>
            <a:r>
              <a:rPr lang="en-US" b="1" dirty="0"/>
              <a:t>Academic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24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Some researchers actively use social media platforms to discuss research.</a:t>
            </a:r>
          </a:p>
          <a:p>
            <a:pPr marL="0" indent="0">
              <a:buNone/>
            </a:pPr>
            <a:r>
              <a:rPr lang="en-US" dirty="0"/>
              <a:t>Benefits include:</a:t>
            </a:r>
          </a:p>
          <a:p>
            <a:r>
              <a:rPr lang="en-US" dirty="0"/>
              <a:t>rapid dissemination of new publications</a:t>
            </a:r>
          </a:p>
          <a:p>
            <a:r>
              <a:rPr lang="en-US" dirty="0"/>
              <a:t>participation in academic discussions</a:t>
            </a:r>
          </a:p>
          <a:p>
            <a:r>
              <a:rPr lang="en-US" dirty="0"/>
              <a:t>networking beyond conferences</a:t>
            </a:r>
          </a:p>
          <a:p>
            <a:r>
              <a:rPr lang="en-US" dirty="0"/>
              <a:t>visibility among global research communities</a:t>
            </a:r>
          </a:p>
          <a:p>
            <a:pPr marL="0" indent="0">
              <a:buNone/>
            </a:pPr>
            <a:r>
              <a:rPr lang="en-US" dirty="0"/>
              <a:t>However, scholars should maintain </a:t>
            </a:r>
            <a:r>
              <a:rPr lang="en-US" b="1" dirty="0"/>
              <a:t>professional communication standards</a:t>
            </a:r>
            <a:r>
              <a:rPr lang="en-US" dirty="0"/>
              <a:t> online.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Networking Through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1806"/>
            <a:ext cx="8229600" cy="5160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Collaboration is another important form of networking.</a:t>
            </a:r>
          </a:p>
          <a:p>
            <a:pPr marL="0" indent="0">
              <a:buNone/>
            </a:pPr>
            <a:r>
              <a:rPr lang="en-US" dirty="0"/>
              <a:t>Collaborative activities include:</a:t>
            </a:r>
          </a:p>
          <a:p>
            <a:r>
              <a:rPr lang="en-US" dirty="0"/>
              <a:t>co-authored articles</a:t>
            </a:r>
          </a:p>
          <a:p>
            <a:r>
              <a:rPr lang="en-US" dirty="0"/>
              <a:t>research projects</a:t>
            </a:r>
          </a:p>
          <a:p>
            <a:r>
              <a:rPr lang="en-US" dirty="0"/>
              <a:t>joint conference panels</a:t>
            </a:r>
          </a:p>
          <a:p>
            <a:r>
              <a:rPr lang="en-US" dirty="0"/>
              <a:t>edited volumes</a:t>
            </a:r>
          </a:p>
          <a:p>
            <a:pPr marL="0" indent="0">
              <a:buNone/>
            </a:pPr>
            <a:r>
              <a:rPr lang="en-US" dirty="0"/>
              <a:t>Collaboration expands research perspectives and strengthens academic connections.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Research Networks and Academic Associations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Professional associations provide structured networking opportunities.</a:t>
            </a:r>
          </a:p>
          <a:p>
            <a:pPr marL="0" indent="0">
              <a:buNone/>
            </a:pPr>
            <a:r>
              <a:rPr lang="en-US" dirty="0"/>
              <a:t>Examples include:</a:t>
            </a:r>
          </a:p>
          <a:p>
            <a:r>
              <a:rPr lang="en-US" dirty="0"/>
              <a:t>disciplinary associations</a:t>
            </a:r>
          </a:p>
          <a:p>
            <a:r>
              <a:rPr lang="en-US" dirty="0"/>
              <a:t>regional research networks</a:t>
            </a:r>
          </a:p>
          <a:p>
            <a:r>
              <a:rPr lang="en-US" dirty="0"/>
              <a:t>thematic working groups</a:t>
            </a:r>
          </a:p>
          <a:p>
            <a:r>
              <a:rPr lang="en-US" dirty="0"/>
              <a:t>interdisciplinary research centers</a:t>
            </a:r>
          </a:p>
          <a:p>
            <a:pPr marL="0" indent="0">
              <a:buNone/>
            </a:pPr>
            <a:r>
              <a:rPr lang="en-US" dirty="0"/>
              <a:t>Joining such communities helps researchers remain </a:t>
            </a:r>
            <a:r>
              <a:rPr lang="en-US" b="1" dirty="0"/>
              <a:t>connected to ongoing debates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Maintaining Academic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Networking is not only about making contacts; it is about maintaining relationships.</a:t>
            </a:r>
          </a:p>
          <a:p>
            <a:pPr marL="0" indent="0">
              <a:buNone/>
            </a:pPr>
            <a:r>
              <a:rPr lang="en-US" dirty="0"/>
              <a:t>Important practices include:</a:t>
            </a:r>
          </a:p>
          <a:p>
            <a:r>
              <a:rPr lang="en-US" dirty="0"/>
              <a:t>following up after conferences</a:t>
            </a:r>
          </a:p>
          <a:p>
            <a:r>
              <a:rPr lang="en-US" dirty="0"/>
              <a:t>sharing research updates</a:t>
            </a:r>
          </a:p>
          <a:p>
            <a:r>
              <a:rPr lang="en-US" dirty="0"/>
              <a:t>inviting collaboration</a:t>
            </a:r>
          </a:p>
          <a:p>
            <a:r>
              <a:rPr lang="en-US" dirty="0"/>
              <a:t>acknowledging colleagues’ work</a:t>
            </a:r>
          </a:p>
          <a:p>
            <a:pPr marL="0" indent="0">
              <a:buNone/>
            </a:pPr>
            <a:r>
              <a:rPr lang="en-US" dirty="0"/>
              <a:t>Strong academic networks develop </a:t>
            </a:r>
            <a:r>
              <a:rPr lang="en-US" b="1" dirty="0"/>
              <a:t>over time through repeated interaction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Common Networking Mistakes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3477076-43FB-BFE7-9B74-9251030A0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94" y="1443840"/>
            <a:ext cx="797761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Early-career researchers sometimes approach networking incorrectly.</a:t>
            </a:r>
          </a:p>
          <a:p>
            <a:r>
              <a:rPr lang="en-US" sz="2800" dirty="0"/>
              <a:t>Common mistakes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focusing only on senior scholars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aggressively promoting one’s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ignoring peer networks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failing to follow up after meetings</a:t>
            </a:r>
          </a:p>
          <a:p>
            <a:r>
              <a:rPr lang="en-US" sz="2800" dirty="0"/>
              <a:t>Effective networking is based on </a:t>
            </a:r>
            <a:r>
              <a:rPr lang="en-US" sz="2800" b="1" dirty="0"/>
              <a:t>mutual academic interest</a:t>
            </a:r>
            <a:r>
              <a:rPr lang="en-US" sz="2800" dirty="0"/>
              <a:t>, not self-promotion alone.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4C507-C735-346D-7278-4B0A808A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Ethical Networking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F427F-BD5F-D5D2-2E20-7FA988AEC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Academic networking should always follow professional ethics.</a:t>
            </a:r>
          </a:p>
          <a:p>
            <a:pPr marL="0" indent="0">
              <a:buNone/>
            </a:pPr>
            <a:r>
              <a:rPr lang="en-US" dirty="0"/>
              <a:t>Important principles include:</a:t>
            </a:r>
          </a:p>
          <a:p>
            <a:r>
              <a:rPr lang="en-US" dirty="0"/>
              <a:t>respect for colleagues</a:t>
            </a:r>
          </a:p>
          <a:p>
            <a:r>
              <a:rPr lang="en-US" dirty="0"/>
              <a:t>intellectual honesty</a:t>
            </a:r>
          </a:p>
          <a:p>
            <a:r>
              <a:rPr lang="en-US" dirty="0"/>
              <a:t>proper citation and acknowledgment</a:t>
            </a:r>
          </a:p>
          <a:p>
            <a:r>
              <a:rPr lang="en-US" dirty="0"/>
              <a:t>constructive academic dialogue</a:t>
            </a:r>
          </a:p>
          <a:p>
            <a:pPr marL="0" indent="0">
              <a:buNone/>
            </a:pPr>
            <a:r>
              <a:rPr lang="en-US" dirty="0"/>
              <a:t>Networking should strengthen </a:t>
            </a:r>
            <a:r>
              <a:rPr lang="en-US" b="1" dirty="0"/>
              <a:t>scholarly collaboration rather than competition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70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A9B54-8A6F-1E6E-81A0-E4CB75BC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Long-Term Benefits of Networking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3F0336-5BE5-810A-5F70-F76CED23A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Strong academic networks can contribute to:</a:t>
            </a:r>
          </a:p>
          <a:p>
            <a:r>
              <a:rPr lang="en-US" dirty="0"/>
              <a:t>collaborative publications</a:t>
            </a:r>
          </a:p>
          <a:p>
            <a:r>
              <a:rPr lang="en-US" dirty="0"/>
              <a:t>research funding opportunities</a:t>
            </a:r>
          </a:p>
          <a:p>
            <a:r>
              <a:rPr lang="en-US" dirty="0"/>
              <a:t>invitations to conferences</a:t>
            </a:r>
          </a:p>
          <a:p>
            <a:r>
              <a:rPr lang="en-US" dirty="0"/>
              <a:t>editorial board membership</a:t>
            </a:r>
          </a:p>
          <a:p>
            <a:r>
              <a:rPr lang="en-US" dirty="0"/>
              <a:t>academic career opportunities</a:t>
            </a:r>
          </a:p>
          <a:p>
            <a:pPr marL="0" indent="0">
              <a:buNone/>
            </a:pPr>
            <a:r>
              <a:rPr lang="en-US" dirty="0"/>
              <a:t>Many collaborations begin through </a:t>
            </a:r>
            <a:r>
              <a:rPr lang="en-US" b="1" dirty="0"/>
              <a:t>informal conference conversations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4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1321806" y="3575448"/>
            <a:ext cx="7072651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4000" b="1" dirty="0">
                <a:solidFill>
                  <a:srgbClr val="0070C0"/>
                </a:solidFill>
              </a:rPr>
              <a:t>Lecture</a:t>
            </a:r>
            <a:r>
              <a:rPr lang="ru-RU" altLang="ru-RU" sz="4000" b="1" dirty="0">
                <a:solidFill>
                  <a:srgbClr val="0070C0"/>
                </a:solidFill>
              </a:rPr>
              <a:t> 1</a:t>
            </a:r>
            <a:r>
              <a:rPr lang="en-US" altLang="ru-RU" sz="4000" b="1">
                <a:solidFill>
                  <a:srgbClr val="0070C0"/>
                </a:solidFill>
              </a:rPr>
              <a:t>4</a:t>
            </a:r>
            <a:endParaRPr lang="ru-RU" altLang="ru-RU" sz="4000" b="1" dirty="0">
              <a:solidFill>
                <a:srgbClr val="0070C0"/>
              </a:solidFill>
            </a:endParaRPr>
          </a:p>
          <a:p>
            <a:r>
              <a:rPr lang="ru-RU" sz="3200" dirty="0"/>
              <a:t>The </a:t>
            </a:r>
            <a:r>
              <a:rPr lang="ru-RU" sz="3200" dirty="0" err="1"/>
              <a:t>art</a:t>
            </a:r>
            <a:r>
              <a:rPr lang="ru-RU" sz="3200" dirty="0"/>
              <a:t> </a:t>
            </a:r>
            <a:r>
              <a:rPr lang="ru-RU" sz="3200" dirty="0" err="1"/>
              <a:t>of</a:t>
            </a:r>
            <a:r>
              <a:rPr lang="ru-RU" sz="3200" dirty="0"/>
              <a:t> </a:t>
            </a:r>
            <a:r>
              <a:rPr lang="ru-RU" sz="3200" dirty="0" err="1"/>
              <a:t>networking</a:t>
            </a:r>
            <a:r>
              <a:rPr lang="ru-RU" sz="3200" dirty="0"/>
              <a:t>: </a:t>
            </a:r>
            <a:r>
              <a:rPr lang="ru-RU" sz="3200" dirty="0" err="1"/>
              <a:t>conferencing</a:t>
            </a:r>
            <a:r>
              <a:rPr lang="ru-RU" sz="3200" dirty="0"/>
              <a:t>, </a:t>
            </a:r>
            <a:r>
              <a:rPr lang="ru-RU" sz="3200" dirty="0" err="1"/>
              <a:t>online</a:t>
            </a:r>
            <a:r>
              <a:rPr lang="ru-RU" sz="3200" dirty="0"/>
              <a:t> </a:t>
            </a:r>
            <a:r>
              <a:rPr lang="ru-RU" sz="3200" dirty="0" err="1"/>
              <a:t>networking</a:t>
            </a:r>
            <a:r>
              <a:rPr lang="ru-RU" sz="3200" dirty="0"/>
              <a:t> </a:t>
            </a:r>
            <a:r>
              <a:rPr lang="ru-RU" sz="3200" dirty="0" err="1"/>
              <a:t>and</a:t>
            </a:r>
            <a:r>
              <a:rPr lang="ru-RU" sz="3200" dirty="0"/>
              <a:t> </a:t>
            </a:r>
            <a:r>
              <a:rPr lang="ru-RU" sz="3200" dirty="0" err="1"/>
              <a:t>other</a:t>
            </a:r>
            <a:r>
              <a:rPr lang="ru-RU" sz="3200" dirty="0"/>
              <a:t> </a:t>
            </a:r>
            <a:r>
              <a:rPr lang="ru-RU" sz="3200" dirty="0" err="1"/>
              <a:t>approaches</a:t>
            </a:r>
            <a:endParaRPr lang="ru-RU" altLang="ru-RU" sz="54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C34E5D-EE59-56A1-6285-7B442C899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 Lessons for PhD Students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8AE3BE-0E98-F070-E1BE-848C93258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6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Successful academic networking involves:</a:t>
            </a:r>
          </a:p>
          <a:p>
            <a:r>
              <a:rPr lang="en-US" dirty="0"/>
              <a:t>active participation in conferences</a:t>
            </a:r>
          </a:p>
          <a:p>
            <a:r>
              <a:rPr lang="en-US" dirty="0"/>
              <a:t>maintaining a visible online presence</a:t>
            </a:r>
          </a:p>
          <a:p>
            <a:r>
              <a:rPr lang="en-US" dirty="0"/>
              <a:t>building collaborative relationships</a:t>
            </a:r>
          </a:p>
          <a:p>
            <a:r>
              <a:rPr lang="en-US" dirty="0"/>
              <a:t>engaging in scholarly conversations</a:t>
            </a:r>
          </a:p>
          <a:p>
            <a:pPr marL="0" indent="0">
              <a:buNone/>
            </a:pPr>
            <a:r>
              <a:rPr lang="en-US" dirty="0"/>
              <a:t>Networking is not about collecting contacts; it is about </a:t>
            </a:r>
            <a:r>
              <a:rPr lang="en-US" b="1" dirty="0"/>
              <a:t>building intellectual communities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8807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C883D-B25A-703D-4C61-32CE9F2C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Discussion Questions for PhD Students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D45B7E-B4A5-17CE-71D9-9300CCDB9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role do conferences play in shaping academic networks?</a:t>
            </a:r>
          </a:p>
          <a:p>
            <a:r>
              <a:rPr lang="en-US" dirty="0"/>
              <a:t>How can online platforms complement traditional academic networking?</a:t>
            </a:r>
          </a:p>
          <a:p>
            <a:r>
              <a:rPr lang="en-US" dirty="0"/>
              <a:t>What strategies can help early-career researchers build meaningful professional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1353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40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Introduction: Why Networking Matters in Academia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403288"/>
            <a:ext cx="8890503" cy="55678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Academic careers are not built only on publications and research. They are also shaped by </a:t>
            </a:r>
            <a:r>
              <a:rPr lang="en-US" b="1" dirty="0"/>
              <a:t>professional networks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Networking allows scholars to:</a:t>
            </a:r>
          </a:p>
          <a:p>
            <a:r>
              <a:rPr lang="en-US" dirty="0"/>
              <a:t>exchange ideas</a:t>
            </a:r>
          </a:p>
          <a:p>
            <a:r>
              <a:rPr lang="en-US" dirty="0"/>
              <a:t>discover collaboration opportunities</a:t>
            </a:r>
          </a:p>
          <a:p>
            <a:r>
              <a:rPr lang="en-US" dirty="0"/>
              <a:t>receive feedback on research</a:t>
            </a:r>
          </a:p>
          <a:p>
            <a:r>
              <a:rPr lang="en-US" dirty="0"/>
              <a:t>increase research visibility</a:t>
            </a:r>
          </a:p>
          <a:p>
            <a:r>
              <a:rPr lang="en-US" dirty="0"/>
              <a:t>learn about job opportunities</a:t>
            </a:r>
          </a:p>
          <a:p>
            <a:r>
              <a:rPr lang="en-US" dirty="0"/>
              <a:t>become part of academic communities</a:t>
            </a:r>
          </a:p>
          <a:p>
            <a:pPr marL="0" indent="0">
              <a:buNone/>
            </a:pPr>
            <a:r>
              <a:rPr lang="en-US" dirty="0"/>
              <a:t>For early-career researchers, networking is often the </a:t>
            </a:r>
            <a:r>
              <a:rPr lang="en-US" b="1" dirty="0"/>
              <a:t>hidden dimension of academic success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Good networking is not self-promotion; it is </a:t>
            </a:r>
            <a:r>
              <a:rPr lang="en-US" b="1" dirty="0"/>
              <a:t>participation in scholarly conversations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E0677-E6D1-577C-6E01-62867691D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Academic Networking Means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565FF6-EFCC-83DD-5517-5F1627EF7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1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Academic networking refers to </a:t>
            </a:r>
            <a:r>
              <a:rPr lang="en-US" b="1" dirty="0"/>
              <a:t>building professional relationships within the scholarly community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These relationships may include:</a:t>
            </a:r>
          </a:p>
          <a:p>
            <a:r>
              <a:rPr lang="en-US" dirty="0"/>
              <a:t>researchers working in similar fields</a:t>
            </a:r>
          </a:p>
          <a:p>
            <a:r>
              <a:rPr lang="en-US" dirty="0"/>
              <a:t>senior scholars and mentors</a:t>
            </a:r>
          </a:p>
          <a:p>
            <a:r>
              <a:rPr lang="en-US" dirty="0"/>
              <a:t>journal editors</a:t>
            </a:r>
          </a:p>
          <a:p>
            <a:r>
              <a:rPr lang="en-US" dirty="0"/>
              <a:t>potential co-authors</a:t>
            </a:r>
          </a:p>
          <a:p>
            <a:r>
              <a:rPr lang="en-US" dirty="0"/>
              <a:t>policy practitioners</a:t>
            </a:r>
          </a:p>
          <a:p>
            <a:r>
              <a:rPr lang="en-US" dirty="0"/>
              <a:t>research institutions</a:t>
            </a:r>
          </a:p>
          <a:p>
            <a:pPr marL="0" indent="0">
              <a:buNone/>
            </a:pPr>
            <a:r>
              <a:rPr lang="en-US" dirty="0"/>
              <a:t>Networking helps scholars become </a:t>
            </a:r>
            <a:r>
              <a:rPr lang="en-US" b="1" dirty="0"/>
              <a:t>visible participants in academic debates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730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Academic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Networking in academia occurs through multiple channels:</a:t>
            </a:r>
          </a:p>
          <a:p>
            <a:pPr marL="0" indent="0">
              <a:buNone/>
            </a:pPr>
            <a:r>
              <a:rPr lang="en-US" b="1" dirty="0"/>
              <a:t>1. Conferences</a:t>
            </a:r>
          </a:p>
          <a:p>
            <a:r>
              <a:rPr lang="en-US" dirty="0"/>
              <a:t>One of the most important traditional networking spaces.</a:t>
            </a:r>
          </a:p>
          <a:p>
            <a:pPr marL="0" indent="0">
              <a:buNone/>
            </a:pPr>
            <a:r>
              <a:rPr lang="en-US" b="1" dirty="0"/>
              <a:t>2. Online Academic Platforms</a:t>
            </a:r>
          </a:p>
          <a:p>
            <a:r>
              <a:rPr lang="en-US" dirty="0"/>
              <a:t>Digital tools for research visibility and communication.</a:t>
            </a:r>
          </a:p>
          <a:p>
            <a:pPr marL="0" indent="0">
              <a:buNone/>
            </a:pPr>
            <a:r>
              <a:rPr lang="en-US" b="1" dirty="0"/>
              <a:t>3. Collaborative Research Projects</a:t>
            </a:r>
          </a:p>
          <a:p>
            <a:r>
              <a:rPr lang="en-US" dirty="0"/>
              <a:t>Joint publications and research grants.</a:t>
            </a:r>
          </a:p>
          <a:p>
            <a:pPr marL="0" indent="0">
              <a:buNone/>
            </a:pPr>
            <a:r>
              <a:rPr lang="en-US" b="1" dirty="0"/>
              <a:t>4. Informal Academic Communities</a:t>
            </a:r>
          </a:p>
          <a:p>
            <a:r>
              <a:rPr lang="en-US" dirty="0"/>
              <a:t>Workshops, seminars, reading groups, and research networks.</a:t>
            </a:r>
          </a:p>
          <a:p>
            <a:pPr marL="0" indent="0">
              <a:buNone/>
            </a:pPr>
            <a:r>
              <a:rPr lang="en-US" dirty="0"/>
              <a:t>Each channel provides different opportunities to build professional relationships.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Networking at Academic Conferences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81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Conferences remain one of the most effective ways to build academic networks.</a:t>
            </a:r>
          </a:p>
          <a:p>
            <a:pPr marL="0" indent="0">
              <a:buNone/>
            </a:pPr>
            <a:r>
              <a:rPr lang="en-US" dirty="0"/>
              <a:t>They provide opportunities to:</a:t>
            </a:r>
          </a:p>
          <a:p>
            <a:r>
              <a:rPr lang="en-US" dirty="0"/>
              <a:t>present research</a:t>
            </a:r>
          </a:p>
          <a:p>
            <a:r>
              <a:rPr lang="en-US" dirty="0"/>
              <a:t>receive feedback</a:t>
            </a:r>
          </a:p>
          <a:p>
            <a:r>
              <a:rPr lang="en-US" dirty="0"/>
              <a:t>meet leading scholars</a:t>
            </a:r>
          </a:p>
          <a:p>
            <a:r>
              <a:rPr lang="en-US" dirty="0"/>
              <a:t>discover new research trends</a:t>
            </a:r>
          </a:p>
          <a:p>
            <a:r>
              <a:rPr lang="en-US" dirty="0"/>
              <a:t>establish collaborations</a:t>
            </a:r>
          </a:p>
          <a:p>
            <a:pPr marL="0" indent="0">
              <a:buNone/>
            </a:pPr>
            <a:r>
              <a:rPr lang="en-US" dirty="0"/>
              <a:t>However, many PhD students underestimate the </a:t>
            </a:r>
            <a:r>
              <a:rPr lang="en-US" b="1" dirty="0"/>
              <a:t>networking potential of conferences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Presenting a paper is only </a:t>
            </a:r>
            <a:r>
              <a:rPr lang="en-US" b="1" dirty="0"/>
              <a:t>one part of conference participation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to Prepare for a Conference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Effective networking begins </a:t>
            </a:r>
            <a:r>
              <a:rPr lang="en-US" b="1" dirty="0"/>
              <a:t>before the conference starts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Preparation steps include:</a:t>
            </a:r>
          </a:p>
          <a:p>
            <a:r>
              <a:rPr lang="en-US" dirty="0"/>
              <a:t>Identify key scholars attending the conference.</a:t>
            </a:r>
          </a:p>
          <a:p>
            <a:r>
              <a:rPr lang="en-US" dirty="0"/>
              <a:t>Review the program and relevant panels.</a:t>
            </a:r>
          </a:p>
          <a:p>
            <a:r>
              <a:rPr lang="en-US" dirty="0"/>
              <a:t>Prepare a short explanation of your research.</a:t>
            </a:r>
          </a:p>
          <a:p>
            <a:r>
              <a:rPr lang="en-US" dirty="0"/>
              <a:t>Bring business cards or contact information.</a:t>
            </a:r>
          </a:p>
          <a:p>
            <a:r>
              <a:rPr lang="en-US" dirty="0"/>
              <a:t>Schedule informal meetings if possible.</a:t>
            </a:r>
          </a:p>
          <a:p>
            <a:pPr marL="0" indent="0">
              <a:buNone/>
            </a:pPr>
            <a:r>
              <a:rPr lang="en-US" dirty="0"/>
              <a:t>Preparation increases confidence and helps avoid awkward interactions.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Academic “Elevator Pitch”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39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An important networking skill is the ability to briefly describe your research.</a:t>
            </a:r>
          </a:p>
          <a:p>
            <a:pPr marL="0" indent="0">
              <a:buNone/>
            </a:pPr>
            <a:r>
              <a:rPr lang="en-US" dirty="0"/>
              <a:t>A good academic introduction should include:</a:t>
            </a:r>
          </a:p>
          <a:p>
            <a:r>
              <a:rPr lang="en-US" dirty="0"/>
              <a:t>your research topic</a:t>
            </a:r>
          </a:p>
          <a:p>
            <a:r>
              <a:rPr lang="en-US" dirty="0"/>
              <a:t>the main research question</a:t>
            </a:r>
          </a:p>
          <a:p>
            <a:r>
              <a:rPr lang="en-US" dirty="0"/>
              <a:t>why the topic matters</a:t>
            </a:r>
          </a:p>
          <a:p>
            <a:r>
              <a:rPr lang="en-US" dirty="0"/>
              <a:t>the method or case you study</a:t>
            </a:r>
          </a:p>
          <a:p>
            <a:pPr marL="0" indent="0">
              <a:buNone/>
            </a:pPr>
            <a:r>
              <a:rPr lang="en-US" dirty="0"/>
              <a:t>Example structure:</a:t>
            </a:r>
          </a:p>
          <a:p>
            <a:r>
              <a:rPr lang="en-US" dirty="0"/>
              <a:t>“I study how digital platforms shape citizen–state interaction in Central Asia using comparative analysis of social media engagement.”</a:t>
            </a:r>
          </a:p>
          <a:p>
            <a:r>
              <a:rPr lang="en-US" dirty="0"/>
              <a:t>This short explanation helps initiate meaningful conversations.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Networking During Conference Panels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Conferences offer many opportunities beyond presenting.</a:t>
            </a:r>
          </a:p>
          <a:p>
            <a:pPr marL="0" indent="0">
              <a:buNone/>
            </a:pPr>
            <a:r>
              <a:rPr lang="en-US" dirty="0"/>
              <a:t>Effective strategies include:</a:t>
            </a:r>
          </a:p>
          <a:p>
            <a:r>
              <a:rPr lang="en-US" dirty="0"/>
              <a:t>asking thoughtful questions during panels</a:t>
            </a:r>
          </a:p>
          <a:p>
            <a:r>
              <a:rPr lang="en-US" dirty="0"/>
              <a:t>participating in discussions</a:t>
            </a:r>
          </a:p>
          <a:p>
            <a:r>
              <a:rPr lang="en-US" dirty="0"/>
              <a:t>introducing yourself to presenters</a:t>
            </a:r>
          </a:p>
          <a:p>
            <a:r>
              <a:rPr lang="en-US" dirty="0"/>
              <a:t>attending receptions and informal gatherings</a:t>
            </a:r>
          </a:p>
          <a:p>
            <a:pPr marL="0" indent="0">
              <a:buNone/>
            </a:pPr>
            <a:r>
              <a:rPr lang="en-US" dirty="0"/>
              <a:t>Academic networking often happens in </a:t>
            </a:r>
            <a:r>
              <a:rPr lang="en-US" b="1" dirty="0"/>
              <a:t>informal conversations after panels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990</Words>
  <Application>Microsoft Office PowerPoint</Application>
  <PresentationFormat>Экран (4:3)</PresentationFormat>
  <Paragraphs>173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AL-FARABI KAZAKH NATIONAL UNIVERSITY</vt:lpstr>
      <vt:lpstr>Презентация PowerPoint</vt:lpstr>
      <vt:lpstr>Introduction: Why Networking Matters in Academia</vt:lpstr>
      <vt:lpstr>What Academic Networking Means</vt:lpstr>
      <vt:lpstr>Types of Academic Networking</vt:lpstr>
      <vt:lpstr>Networking at Academic Conferences</vt:lpstr>
      <vt:lpstr>How to Prepare for a Conference</vt:lpstr>
      <vt:lpstr>The Academic “Elevator Pitch”</vt:lpstr>
      <vt:lpstr>Networking During Conference Panels</vt:lpstr>
      <vt:lpstr>Approaching Senior Scholars</vt:lpstr>
      <vt:lpstr>Online Academic Networking</vt:lpstr>
      <vt:lpstr>Building a Professional Online Profile</vt:lpstr>
      <vt:lpstr>Academic Social Media</vt:lpstr>
      <vt:lpstr>Networking Through Collaboration</vt:lpstr>
      <vt:lpstr>Research Networks and Academic Associations</vt:lpstr>
      <vt:lpstr>Maintaining Academic Relationships</vt:lpstr>
      <vt:lpstr>Common Networking Mistakes</vt:lpstr>
      <vt:lpstr> Ethical Networking</vt:lpstr>
      <vt:lpstr>Long-Term Benefits of Networking </vt:lpstr>
      <vt:lpstr>Key Lessons for PhD Students </vt:lpstr>
      <vt:lpstr>Discussion Questions for PhD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15</cp:revision>
  <dcterms:created xsi:type="dcterms:W3CDTF">2013-01-27T09:14:16Z</dcterms:created>
  <dcterms:modified xsi:type="dcterms:W3CDTF">2026-03-16T07:13:21Z</dcterms:modified>
  <cp:category/>
</cp:coreProperties>
</file>